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7" r:id="rId2"/>
    <p:sldId id="259" r:id="rId3"/>
    <p:sldId id="260" r:id="rId4"/>
    <p:sldId id="275" r:id="rId5"/>
    <p:sldId id="262" r:id="rId6"/>
    <p:sldId id="278" r:id="rId7"/>
    <p:sldId id="269" r:id="rId8"/>
    <p:sldId id="277" r:id="rId9"/>
    <p:sldId id="270" r:id="rId10"/>
    <p:sldId id="263" r:id="rId11"/>
    <p:sldId id="273" r:id="rId12"/>
    <p:sldId id="272" r:id="rId13"/>
    <p:sldId id="276" r:id="rId14"/>
    <p:sldId id="271" r:id="rId15"/>
    <p:sldId id="266" r:id="rId16"/>
    <p:sldId id="279" r:id="rId17"/>
    <p:sldId id="274" r:id="rId18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17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146">
          <p15:clr>
            <a:srgbClr val="A4A3A4"/>
          </p15:clr>
        </p15:guide>
        <p15:guide id="5" orient="horz" pos="826">
          <p15:clr>
            <a:srgbClr val="A4A3A4"/>
          </p15:clr>
        </p15:guide>
        <p15:guide id="6" orient="horz" pos="917">
          <p15:clr>
            <a:srgbClr val="A4A3A4"/>
          </p15:clr>
        </p15:guide>
        <p15:guide id="7" orient="horz" pos="3003">
          <p15:clr>
            <a:srgbClr val="A4A3A4"/>
          </p15:clr>
        </p15:guide>
        <p15:guide id="8" pos="2880">
          <p15:clr>
            <a:srgbClr val="A4A3A4"/>
          </p15:clr>
        </p15:guide>
        <p15:guide id="9" pos="113">
          <p15:clr>
            <a:srgbClr val="A4A3A4"/>
          </p15:clr>
        </p15:guide>
        <p15:guide id="10" pos="5647">
          <p15:clr>
            <a:srgbClr val="A4A3A4"/>
          </p15:clr>
        </p15:guide>
        <p15:guide id="11" pos="5148">
          <p15:clr>
            <a:srgbClr val="A4A3A4"/>
          </p15:clr>
        </p15:guide>
        <p15:guide id="12" pos="5035">
          <p15:clr>
            <a:srgbClr val="A4A3A4"/>
          </p15:clr>
        </p15:guide>
        <p15:guide id="13" pos="226">
          <p15:clr>
            <a:srgbClr val="A4A3A4"/>
          </p15:clr>
        </p15:guide>
        <p15:guide id="14" pos="553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howGuides="1">
      <p:cViewPr>
        <p:scale>
          <a:sx n="100" d="100"/>
          <a:sy n="100" d="100"/>
        </p:scale>
        <p:origin x="1950" y="990"/>
      </p:cViewPr>
      <p:guideLst>
        <p:guide orient="horz" pos="1620"/>
        <p:guide orient="horz" pos="3117"/>
        <p:guide orient="horz" pos="350"/>
        <p:guide orient="horz" pos="146"/>
        <p:guide orient="horz" pos="826"/>
        <p:guide orient="horz" pos="917"/>
        <p:guide orient="horz" pos="3003"/>
        <p:guide pos="2880"/>
        <p:guide pos="113"/>
        <p:guide pos="5647"/>
        <p:guide pos="5148"/>
        <p:guide pos="5035"/>
        <p:guide pos="226"/>
        <p:guide pos="553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85B4C-A22D-49B9-92F2-B11E9429726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1465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2A805-C6E2-411F-9012-48835965073A}" type="datetimeFigureOut">
              <a:rPr lang="de-DE" smtClean="0"/>
              <a:pPr/>
              <a:t>23.03.2014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EFEC1-7EDD-4199-82B3-194936FA763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32576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4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5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6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7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8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x_01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028" name="Object 2"/>
          <p:cNvGraphicFramePr>
            <a:graphicFrameLocks noChangeAspect="1"/>
          </p:cNvGraphicFramePr>
          <p:nvPr/>
        </p:nvGraphicFramePr>
        <p:xfrm>
          <a:off x="5815482" y="179388"/>
          <a:ext cx="2412000" cy="1380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482" y="179388"/>
                        <a:ext cx="2412000" cy="13803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1267" name="Object 7"/>
          <p:cNvGraphicFramePr>
            <a:graphicFrameLocks noChangeAspect="1"/>
          </p:cNvGraphicFramePr>
          <p:nvPr/>
        </p:nvGraphicFramePr>
        <p:xfrm>
          <a:off x="7412038" y="195263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5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38" y="195263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79511" y="231775"/>
            <a:ext cx="7813551" cy="10795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13675" cy="3312000"/>
          </a:xfrm>
        </p:spPr>
        <p:txBody>
          <a:bodyPr wrap="square"/>
          <a:lstStyle>
            <a:lvl1pPr marL="0" indent="0">
              <a:lnSpc>
                <a:spcPts val="1800"/>
              </a:lnSpc>
              <a:spcAft>
                <a:spcPts val="650"/>
              </a:spcAft>
              <a:buSzPct val="25000"/>
              <a:tabLst/>
              <a:defRPr sz="1600"/>
            </a:lvl1pPr>
            <a:lvl2pPr marL="358775" indent="-358775">
              <a:lnSpc>
                <a:spcPts val="1800"/>
              </a:lnSpc>
              <a:spcAft>
                <a:spcPts val="600"/>
              </a:spcAft>
              <a:defRPr sz="1600"/>
            </a:lvl2pPr>
            <a:lvl3pPr marL="719138" indent="-360363">
              <a:lnSpc>
                <a:spcPts val="1800"/>
              </a:lnSpc>
              <a:spcAft>
                <a:spcPts val="600"/>
              </a:spcAft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37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03.12.2013</a:t>
            </a:r>
            <a:endParaRPr lang="de-DE"/>
          </a:p>
        </p:txBody>
      </p:sp>
      <p:sp>
        <p:nvSpPr>
          <p:cNvPr id="38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Fußzeile</a:t>
            </a:r>
            <a:endParaRPr lang="de-DE"/>
          </a:p>
        </p:txBody>
      </p:sp>
      <p:sp>
        <p:nvSpPr>
          <p:cNvPr id="39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79512" y="231775"/>
            <a:ext cx="7813551" cy="10795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8" y="1455263"/>
            <a:ext cx="3816548" cy="3312000"/>
          </a:xfrm>
        </p:spPr>
        <p:txBody>
          <a:bodyPr wrap="square"/>
          <a:lstStyle>
            <a:lvl1pPr>
              <a:buSzPct val="25000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5" name="Inhaltsplatzhalter 3"/>
          <p:cNvSpPr>
            <a:spLocks noGrp="1"/>
          </p:cNvSpPr>
          <p:nvPr>
            <p:ph sz="quarter" idx="11"/>
          </p:nvPr>
        </p:nvSpPr>
        <p:spPr>
          <a:xfrm>
            <a:off x="4176712" y="1455738"/>
            <a:ext cx="3816349" cy="3311525"/>
          </a:xfrm>
        </p:spPr>
        <p:txBody>
          <a:bodyPr/>
          <a:lstStyle>
            <a:lvl1pPr>
              <a:buSzPct val="25000"/>
              <a:buFont typeface="Verdana" pitchFamily="34" charset="0"/>
              <a:buChar char=" 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03.12.2013</a:t>
            </a:r>
            <a:endParaRPr lang="de-DE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Fußzeile</a:t>
            </a:r>
            <a:endParaRPr lang="de-DE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03.12.2013</a:t>
            </a:r>
            <a:endParaRPr lang="de-DE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Fußzeile</a:t>
            </a:r>
            <a:endParaRPr lang="de-DE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1_120ppi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2053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1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3723878"/>
            <a:ext cx="8604000" cy="104338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3077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410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8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28" name="Object 7"/>
          <p:cNvGraphicFramePr>
            <a:graphicFrameLocks noChangeAspect="1"/>
          </p:cNvGraphicFramePr>
          <p:nvPr/>
        </p:nvGraphicFramePr>
        <p:xfrm>
          <a:off x="7412014" y="194738"/>
          <a:ext cx="1573188" cy="900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14" y="194738"/>
                        <a:ext cx="1573188" cy="9007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7172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4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in_02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1275"/>
            <a:ext cx="8603726" cy="3455988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9220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8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7"/>
            <a:ext cx="8208912" cy="863365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In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in_02_120ppi.png"/>
          <p:cNvPicPr>
            <a:picLocks noChangeAspect="1"/>
          </p:cNvPicPr>
          <p:nvPr userDrawn="1"/>
        </p:nvPicPr>
        <p:blipFill>
          <a:blip r:embed="rId3" cstate="print"/>
          <a:srcRect t="971" b="2951"/>
          <a:stretch>
            <a:fillRect/>
          </a:stretch>
        </p:blipFill>
        <p:spPr>
          <a:xfrm>
            <a:off x="360613" y="1312006"/>
            <a:ext cx="8604000" cy="3455988"/>
          </a:xfrm>
          <a:prstGeom prst="rect">
            <a:avLst/>
          </a:prstGeom>
        </p:spPr>
      </p:pic>
      <p:graphicFrame>
        <p:nvGraphicFramePr>
          <p:cNvPr id="8196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8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2819"/>
            <a:ext cx="8208912" cy="86444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Ex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922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8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387" y="1455738"/>
            <a:ext cx="7813675" cy="3311524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Aufzählung</a:t>
            </a:r>
          </a:p>
          <a:p>
            <a:pPr lvl="2"/>
            <a:r>
              <a:rPr lang="de-DE" dirty="0" smtClean="0"/>
              <a:t>Unterpunkt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79511" y="231775"/>
            <a:ext cx="7813551" cy="10800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/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pic>
        <p:nvPicPr>
          <p:cNvPr id="6" name="Picture 2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22"/>
          <a:stretch>
            <a:fillRect/>
          </a:stretch>
        </p:blipFill>
        <p:spPr bwMode="auto">
          <a:xfrm>
            <a:off x="8158110" y="161105"/>
            <a:ext cx="828092" cy="4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03.12.2013</a:t>
            </a:r>
            <a:endParaRPr lang="de-DE"/>
          </a:p>
        </p:txBody>
      </p:sp>
      <p:sp>
        <p:nvSpPr>
          <p:cNvPr id="50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Fußzeile</a:t>
            </a:r>
            <a:endParaRPr lang="de-DE"/>
          </a:p>
        </p:txBody>
      </p:sp>
      <p:sp>
        <p:nvSpPr>
          <p:cNvPr id="51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7" r:id="rId8"/>
    <p:sldLayoutId id="2147483669" r:id="rId9"/>
    <p:sldLayoutId id="2147483676" r:id="rId10"/>
    <p:sldLayoutId id="2147483679" r:id="rId11"/>
    <p:sldLayoutId id="2147483671" r:id="rId12"/>
    <p:sldLayoutId id="2147483678" r:id="rId1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2000" b="0" kern="1200" baseline="0">
          <a:solidFill>
            <a:srgbClr val="DD610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1800"/>
        </a:lnSpc>
        <a:spcBef>
          <a:spcPts val="0"/>
        </a:spcBef>
        <a:spcAft>
          <a:spcPts val="650"/>
        </a:spcAft>
        <a:buClr>
          <a:schemeClr val="bg1"/>
        </a:buClr>
        <a:buSzPct val="25000"/>
        <a:buFont typeface="Verdana" pitchFamily="34" charset="0"/>
        <a:buChar char=" 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358775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■"/>
        <a:defRPr sz="160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19138" indent="-360363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Verdana" pitchFamily="34" charset="0"/>
        <a:buChar char="□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err="1" smtClean="0"/>
              <a:t>Gameprogramming</a:t>
            </a:r>
            <a:r>
              <a:rPr lang="de-DE" dirty="0" smtClean="0"/>
              <a:t> WS2013/14</a:t>
            </a:r>
            <a:br>
              <a:rPr lang="de-DE" dirty="0" smtClean="0"/>
            </a:br>
            <a:r>
              <a:rPr lang="de-DE" dirty="0" smtClean="0"/>
              <a:t>„</a:t>
            </a:r>
            <a:r>
              <a:rPr lang="de-DE" dirty="0" err="1" smtClean="0"/>
              <a:t>Futurella</a:t>
            </a:r>
            <a:r>
              <a:rPr lang="de-DE" dirty="0" smtClean="0"/>
              <a:t>“ von Pavel </a:t>
            </a:r>
            <a:r>
              <a:rPr lang="en-US" dirty="0" err="1" smtClean="0"/>
              <a:t>Belskiy</a:t>
            </a:r>
            <a:r>
              <a:rPr lang="en-US" dirty="0" smtClean="0"/>
              <a:t> </a:t>
            </a:r>
            <a:r>
              <a:rPr lang="de-DE" dirty="0" smtClean="0"/>
              <a:t>und Felix Niemeyer</a:t>
            </a:r>
            <a:br>
              <a:rPr lang="de-DE" dirty="0" smtClean="0"/>
            </a:br>
            <a:r>
              <a:rPr lang="de-DE" dirty="0" smtClean="0"/>
              <a:t>Betreuer: </a:t>
            </a:r>
            <a:r>
              <a:rPr lang="en-US" dirty="0" smtClean="0"/>
              <a:t>Stefan </a:t>
            </a:r>
            <a:r>
              <a:rPr lang="en-US" dirty="0" err="1"/>
              <a:t>Buschmann</a:t>
            </a:r>
            <a:r>
              <a:rPr lang="en-US" dirty="0"/>
              <a:t/>
            </a:r>
            <a:br>
              <a:rPr lang="en-US" dirty="0"/>
            </a:b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6644578">
            <a:off x="3396006" y="917974"/>
            <a:ext cx="2166663" cy="2240527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200098">
            <a:off x="4736832" y="13963"/>
            <a:ext cx="1188280" cy="1228790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-359813"/>
            <a:ext cx="3352800" cy="346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/>
              <a:t>Planeten Rendering</a:t>
            </a:r>
            <a:endParaRPr lang="de-DE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Hight</a:t>
            </a:r>
            <a:r>
              <a:rPr lang="de-DE" dirty="0" smtClean="0"/>
              <a:t> &amp; Normal </a:t>
            </a:r>
            <a:r>
              <a:rPr lang="de-DE" dirty="0" err="1" smtClean="0"/>
              <a:t>Map</a:t>
            </a:r>
            <a:r>
              <a:rPr lang="de-DE" dirty="0" smtClean="0"/>
              <a:t>: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Generierung mit </a:t>
            </a:r>
            <a:r>
              <a:rPr lang="de-DE" dirty="0" err="1" smtClean="0"/>
              <a:t>Qt</a:t>
            </a:r>
            <a:r>
              <a:rPr lang="de-DE" dirty="0" smtClean="0"/>
              <a:t> App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Höhe im Alpha Kanal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Normalen als RGB</a:t>
            </a:r>
          </a:p>
          <a:p>
            <a:pPr marL="285750" indent="-285750">
              <a:buFontTx/>
              <a:buChar char="-"/>
            </a:pP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15 Verschiedene </a:t>
            </a:r>
            <a:r>
              <a:rPr lang="de-DE" dirty="0" err="1" smtClean="0"/>
              <a:t>Maps</a:t>
            </a:r>
            <a:r>
              <a:rPr lang="de-DE" dirty="0" smtClean="0"/>
              <a:t> + Rotation</a:t>
            </a:r>
          </a:p>
          <a:p>
            <a:pPr marL="644525" lvl="1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kaum Wiedererkennung</a:t>
            </a:r>
          </a:p>
          <a:p>
            <a:pPr marL="644525" lvl="1" indent="-285750">
              <a:buFontTx/>
              <a:buChar char="-"/>
            </a:pP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512x512</a:t>
            </a:r>
          </a:p>
          <a:p>
            <a:pPr marL="285750" indent="-285750">
              <a:buFontTx/>
              <a:buChar char="-"/>
            </a:pP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(</a:t>
            </a:r>
            <a:r>
              <a:rPr lang="de-DE" dirty="0" err="1" smtClean="0">
                <a:sym typeface="Wingdings" panose="05000000000000000000" pitchFamily="2" charset="2"/>
              </a:rPr>
              <a:t>u,v</a:t>
            </a:r>
            <a:r>
              <a:rPr lang="de-DE" dirty="0" smtClean="0">
                <a:sym typeface="Wingdings" panose="05000000000000000000" pitchFamily="2" charset="2"/>
              </a:rPr>
              <a:t>) = (</a:t>
            </a:r>
            <a:r>
              <a:rPr lang="de-DE" dirty="0" err="1" smtClean="0">
                <a:sym typeface="Wingdings" panose="05000000000000000000" pitchFamily="2" charset="2"/>
              </a:rPr>
              <a:t>latitude</a:t>
            </a:r>
            <a:r>
              <a:rPr lang="de-DE" dirty="0" smtClean="0">
                <a:sym typeface="Wingdings" panose="05000000000000000000" pitchFamily="2" charset="2"/>
              </a:rPr>
              <a:t>, </a:t>
            </a:r>
            <a:r>
              <a:rPr lang="de-DE" dirty="0" err="1" smtClean="0">
                <a:sym typeface="Wingdings" panose="05000000000000000000" pitchFamily="2" charset="2"/>
              </a:rPr>
              <a:t>longitude</a:t>
            </a:r>
            <a:r>
              <a:rPr lang="de-DE" dirty="0" smtClean="0">
                <a:sym typeface="Wingdings" panose="05000000000000000000" pitchFamily="2" charset="2"/>
              </a:rPr>
              <a:t>)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050369"/>
            <a:ext cx="3638550" cy="3638550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269412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/>
              <a:t>Planeten Rendering</a:t>
            </a:r>
            <a:endParaRPr lang="de-DE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Verwende normal </a:t>
            </a:r>
            <a:r>
              <a:rPr lang="de-DE" dirty="0" err="1" smtClean="0"/>
              <a:t>maps</a:t>
            </a:r>
            <a:r>
              <a:rPr lang="de-DE" dirty="0" smtClean="0"/>
              <a:t> (RGB)</a:t>
            </a:r>
          </a:p>
          <a:p>
            <a:pPr marL="285750" indent="-285750">
              <a:buFontTx/>
              <a:buChar char="-"/>
            </a:pP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Irgendeine Farbe</a:t>
            </a:r>
          </a:p>
          <a:p>
            <a:pPr marL="644525" lvl="1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Texturierung möglich? (Dreiecke kacheln)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11</a:t>
            </a:fld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411" y="590550"/>
            <a:ext cx="2199077" cy="2003744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42" y="3333750"/>
            <a:ext cx="5041382" cy="23534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19" y="1408906"/>
            <a:ext cx="5202917" cy="35924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8411" y="2737611"/>
            <a:ext cx="2200664" cy="199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9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/>
              <a:t>Beleuchtung </a:t>
            </a:r>
            <a:r>
              <a:rPr lang="de-DE" sz="1600" dirty="0" smtClean="0"/>
              <a:t>mit </a:t>
            </a:r>
            <a:r>
              <a:rPr lang="de-DE" sz="1600" dirty="0" err="1" smtClean="0"/>
              <a:t>Lightcubemap</a:t>
            </a:r>
            <a:endParaRPr lang="de-DE" sz="1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644525" lvl="1" indent="-285750">
              <a:buFontTx/>
              <a:buChar char="-"/>
            </a:pPr>
            <a:r>
              <a:rPr lang="de-DE" sz="1400" dirty="0" smtClean="0"/>
              <a:t>Statt Punktlichtquellen</a:t>
            </a:r>
          </a:p>
          <a:p>
            <a:pPr marL="644525" lvl="1" indent="-285750">
              <a:buFontTx/>
              <a:buChar char="-"/>
            </a:pPr>
            <a:r>
              <a:rPr lang="de-DE" sz="1400" dirty="0" smtClean="0"/>
              <a:t>Berechnet sich aus der Environment-</a:t>
            </a:r>
            <a:r>
              <a:rPr lang="de-DE" sz="1400" dirty="0" err="1" smtClean="0"/>
              <a:t>Cubemap</a:t>
            </a:r>
            <a:r>
              <a:rPr lang="de-DE" sz="1400" dirty="0" smtClean="0"/>
              <a:t> + Starker </a:t>
            </a:r>
            <a:r>
              <a:rPr lang="de-DE" sz="1400" dirty="0" err="1" smtClean="0"/>
              <a:t>Blur</a:t>
            </a:r>
            <a:endParaRPr lang="de-DE" sz="1400" dirty="0" smtClean="0"/>
          </a:p>
          <a:p>
            <a:pPr marL="1004888" lvl="2" indent="-285750">
              <a:buFontTx/>
              <a:buChar char="-"/>
            </a:pPr>
            <a:r>
              <a:rPr lang="de-DE" sz="1400" dirty="0" smtClean="0"/>
              <a:t>Simuliert viele entfernte (Flächen-)Lichtquellen</a:t>
            </a:r>
          </a:p>
          <a:p>
            <a:pPr marL="1004888" lvl="2" indent="-285750">
              <a:buFontTx/>
              <a:buChar char="-"/>
            </a:pPr>
            <a:r>
              <a:rPr lang="de-DE" sz="1400" dirty="0" smtClean="0"/>
              <a:t>Könnte dynamisch berechnet werden (</a:t>
            </a:r>
            <a:r>
              <a:rPr lang="de-DE" sz="1400" dirty="0" err="1" smtClean="0"/>
              <a:t>zb</a:t>
            </a:r>
            <a:r>
              <a:rPr lang="de-DE" sz="1400" dirty="0" smtClean="0"/>
              <a:t>. jede Sekunde)</a:t>
            </a:r>
            <a:endParaRPr lang="de-DE" sz="1400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12</a:t>
            </a:fld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7113" y="2448477"/>
            <a:ext cx="1219048" cy="121904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772" y="3658556"/>
            <a:ext cx="1219048" cy="1219048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772" y="2439508"/>
            <a:ext cx="1219048" cy="1219048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203" y="2448477"/>
            <a:ext cx="1219048" cy="1219048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33" y="2448477"/>
            <a:ext cx="1219048" cy="1219048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609" y="1220460"/>
            <a:ext cx="1219048" cy="12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69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err="1" smtClean="0"/>
              <a:t>Deferred</a:t>
            </a:r>
            <a:r>
              <a:rPr lang="de-DE" sz="3600" dirty="0" smtClean="0"/>
              <a:t> </a:t>
            </a:r>
            <a:r>
              <a:rPr lang="de-DE" sz="3600" dirty="0" err="1" smtClean="0"/>
              <a:t>Shading</a:t>
            </a:r>
            <a:endParaRPr lang="de-DE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/>
              <a:t>Layers</a:t>
            </a:r>
            <a:r>
              <a:rPr lang="de-DE" dirty="0" smtClean="0"/>
              <a:t>: </a:t>
            </a:r>
            <a:r>
              <a:rPr lang="de-DE" sz="1400" dirty="0" smtClean="0"/>
              <a:t>Farben, Normalen, (Materialien)</a:t>
            </a: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Screen Quad </a:t>
            </a:r>
            <a:r>
              <a:rPr lang="de-DE" dirty="0" err="1" smtClean="0">
                <a:sym typeface="Wingdings" panose="05000000000000000000" pitchFamily="2" charset="2"/>
              </a:rPr>
              <a:t>Fragmentshader</a:t>
            </a:r>
            <a:endParaRPr lang="de-DE" dirty="0" smtClean="0"/>
          </a:p>
          <a:p>
            <a:pPr marL="644525" lvl="1" indent="-285750">
              <a:buFontTx/>
              <a:buChar char="-"/>
            </a:pPr>
            <a:r>
              <a:rPr lang="de-DE" sz="1400" dirty="0" smtClean="0"/>
              <a:t>Normalen + </a:t>
            </a:r>
            <a:r>
              <a:rPr lang="de-DE" sz="1400" dirty="0" err="1" smtClean="0"/>
              <a:t>L</a:t>
            </a:r>
            <a:r>
              <a:rPr lang="de-DE" sz="1400" dirty="0" err="1" smtClean="0"/>
              <a:t>ightcubemap</a:t>
            </a:r>
            <a:r>
              <a:rPr lang="de-DE" sz="1400" dirty="0" smtClean="0"/>
              <a:t> für diffuse und </a:t>
            </a:r>
            <a:r>
              <a:rPr lang="de-DE" sz="1400" dirty="0" err="1" smtClean="0"/>
              <a:t>spekulare</a:t>
            </a:r>
            <a:r>
              <a:rPr lang="de-DE" sz="1400" dirty="0" smtClean="0"/>
              <a:t> Beleuchtung</a:t>
            </a:r>
          </a:p>
          <a:p>
            <a:pPr>
              <a:buNone/>
            </a:pPr>
            <a:endParaRPr lang="de-DE" sz="1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2"/>
          <a:srcRect l="14518"/>
          <a:stretch/>
        </p:blipFill>
        <p:spPr>
          <a:xfrm>
            <a:off x="287462" y="2164584"/>
            <a:ext cx="1867217" cy="1990320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342" y="2145534"/>
            <a:ext cx="2211028" cy="2009370"/>
          </a:xfrm>
          <a:prstGeom prst="rect">
            <a:avLst/>
          </a:prstGeom>
        </p:spPr>
      </p:pic>
      <p:sp>
        <p:nvSpPr>
          <p:cNvPr id="12" name="Pfeil nach rechts 11"/>
          <p:cNvSpPr/>
          <p:nvPr/>
        </p:nvSpPr>
        <p:spPr>
          <a:xfrm>
            <a:off x="4803930" y="3366531"/>
            <a:ext cx="1371600" cy="457200"/>
          </a:xfrm>
          <a:prstGeom prst="rightArrow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Würfel 12"/>
          <p:cNvSpPr/>
          <p:nvPr/>
        </p:nvSpPr>
        <p:spPr>
          <a:xfrm>
            <a:off x="4906585" y="2255281"/>
            <a:ext cx="1039483" cy="985003"/>
          </a:xfrm>
          <a:prstGeom prst="cub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Cube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7282" y="2108653"/>
            <a:ext cx="1978793" cy="2046251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4555370" y="4244905"/>
            <a:ext cx="628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color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 *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texture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lightEnvMap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, normal)</a:t>
            </a:r>
          </a:p>
        </p:txBody>
      </p:sp>
    </p:spTree>
    <p:extLst>
      <p:ext uri="{BB962C8B-B14F-4D97-AF65-F5344CB8AC3E}">
        <p14:creationId xmlns:p14="http://schemas.microsoft.com/office/powerpoint/2010/main" val="374013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/>
              <a:t>Geometrie Management </a:t>
            </a:r>
            <a:r>
              <a:rPr lang="de-DE" sz="1600" dirty="0" smtClean="0"/>
              <a:t>mit </a:t>
            </a:r>
            <a:r>
              <a:rPr lang="de-DE" sz="1600" dirty="0" err="1" smtClean="0"/>
              <a:t>chunks</a:t>
            </a:r>
            <a:endParaRPr lang="de-DE" sz="1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8812213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/>
              <a:t>Chunks</a:t>
            </a:r>
            <a:endParaRPr lang="de-DE" dirty="0" smtClean="0"/>
          </a:p>
          <a:p>
            <a:pPr marL="644525" lvl="1" indent="-285750">
              <a:buFontTx/>
              <a:buChar char="-"/>
            </a:pPr>
            <a:r>
              <a:rPr lang="de-DE" sz="1400" dirty="0" smtClean="0"/>
              <a:t>Würfel mit gleicher Seitenlänge</a:t>
            </a:r>
          </a:p>
          <a:p>
            <a:pPr marL="644525" lvl="1" indent="-285750">
              <a:buFontTx/>
              <a:buChar char="-"/>
            </a:pPr>
            <a:r>
              <a:rPr lang="de-DE" sz="1400" dirty="0" smtClean="0"/>
              <a:t>Werden serverseitig generiert, wenn ein Client Geometrie in neuem Bereich anfordert</a:t>
            </a:r>
          </a:p>
          <a:p>
            <a:pPr marL="644525" lvl="1" indent="-285750">
              <a:buFontTx/>
              <a:buChar char="-"/>
            </a:pPr>
            <a:r>
              <a:rPr lang="de-DE" sz="1400" dirty="0" smtClean="0"/>
              <a:t>Nur </a:t>
            </a:r>
            <a:r>
              <a:rPr lang="de-DE" sz="1400" b="1" dirty="0" smtClean="0"/>
              <a:t>nahe</a:t>
            </a:r>
            <a:r>
              <a:rPr lang="de-DE" sz="1400" dirty="0" smtClean="0"/>
              <a:t> </a:t>
            </a:r>
            <a:r>
              <a:rPr lang="de-DE" sz="1400" dirty="0" err="1" smtClean="0"/>
              <a:t>Chunks</a:t>
            </a:r>
            <a:r>
              <a:rPr lang="de-DE" sz="1400" dirty="0" smtClean="0"/>
              <a:t> werden </a:t>
            </a:r>
            <a:r>
              <a:rPr lang="de-DE" sz="1400" dirty="0" err="1" smtClean="0"/>
              <a:t>tesseliert</a:t>
            </a:r>
            <a:endParaRPr lang="de-DE" sz="1400" dirty="0" smtClean="0"/>
          </a:p>
          <a:p>
            <a:pPr marL="285750" indent="-285750">
              <a:buFontTx/>
              <a:buChar char="-"/>
            </a:pP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Transform Feedback</a:t>
            </a:r>
            <a:endParaRPr lang="de-DE" dirty="0" smtClean="0"/>
          </a:p>
          <a:p>
            <a:pPr marL="644525" lvl="1" indent="-285750">
              <a:buFontTx/>
              <a:buChar char="-"/>
            </a:pPr>
            <a:r>
              <a:rPr lang="de-DE" sz="1400" dirty="0" err="1" smtClean="0"/>
              <a:t>Tesselationsergebnis</a:t>
            </a:r>
            <a:r>
              <a:rPr lang="de-DE" sz="1400" dirty="0" smtClean="0"/>
              <a:t> werden im VRAM gespeichert</a:t>
            </a:r>
          </a:p>
          <a:p>
            <a:pPr marL="644525" lvl="1" indent="-285750">
              <a:buFontTx/>
              <a:buChar char="-"/>
            </a:pPr>
            <a:r>
              <a:rPr lang="de-DE" sz="1400" dirty="0" err="1" smtClean="0"/>
              <a:t>Tesselation</a:t>
            </a:r>
            <a:r>
              <a:rPr lang="de-DE" sz="1400" dirty="0" smtClean="0"/>
              <a:t> muss nicht jeden Frame durchgeführt werden </a:t>
            </a:r>
            <a:r>
              <a:rPr lang="de-DE" sz="1400" dirty="0" smtClean="0">
                <a:sym typeface="Wingdings" panose="05000000000000000000" pitchFamily="2" charset="2"/>
              </a:rPr>
              <a:t> Performance++</a:t>
            </a:r>
            <a:endParaRPr lang="de-DE" sz="1400" dirty="0" smtClean="0"/>
          </a:p>
          <a:p>
            <a:pPr marL="644525" lvl="1" indent="-285750">
              <a:buFontTx/>
              <a:buChar char="-"/>
            </a:pPr>
            <a:r>
              <a:rPr lang="de-DE" sz="1400" dirty="0" smtClean="0"/>
              <a:t>Hoher Speicheraufwand</a:t>
            </a:r>
          </a:p>
          <a:p>
            <a:pPr>
              <a:buNone/>
            </a:pPr>
            <a:endParaRPr lang="de-DE" sz="1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0314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Das </a:t>
            </a:r>
            <a:r>
              <a:rPr lang="en-US" sz="3600" dirty="0" err="1" smtClean="0"/>
              <a:t>wichtigste</a:t>
            </a:r>
            <a:r>
              <a:rPr lang="en-US" sz="3600" dirty="0" smtClean="0"/>
              <a:t> </a:t>
            </a:r>
            <a:r>
              <a:rPr lang="en-US" sz="3600" dirty="0" err="1" smtClean="0"/>
              <a:t>geschafft</a:t>
            </a:r>
            <a:r>
              <a:rPr lang="en-US" sz="3600" dirty="0" smtClean="0"/>
              <a:t>! </a:t>
            </a:r>
            <a:r>
              <a:rPr lang="en-US" sz="3600" dirty="0" smtClean="0">
                <a:sym typeface="Wingdings" panose="05000000000000000000" pitchFamily="2" charset="2"/>
              </a:rPr>
              <a:t> 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>
              <a:buNone/>
            </a:pPr>
            <a:r>
              <a:rPr lang="en-US" b="1" dirty="0"/>
              <a:t>COULD </a:t>
            </a:r>
            <a:r>
              <a:rPr lang="en-US" dirty="0"/>
              <a:t>(</a:t>
            </a:r>
            <a:r>
              <a:rPr lang="en-US" dirty="0" err="1"/>
              <a:t>Powerups</a:t>
            </a:r>
            <a:r>
              <a:rPr lang="en-US" dirty="0"/>
              <a:t>, Item Shop, Spaceship upgrades, Player profiles)</a:t>
            </a:r>
            <a:endParaRPr lang="en-US" b="1" dirty="0"/>
          </a:p>
          <a:p>
            <a:pPr>
              <a:buNone/>
            </a:pPr>
            <a:endParaRPr lang="en-US" b="1" dirty="0" smtClean="0"/>
          </a:p>
          <a:p>
            <a:pPr marL="0" lvl="1" indent="0">
              <a:buNone/>
            </a:pPr>
            <a:r>
              <a:rPr lang="en-US" b="1" dirty="0"/>
              <a:t>SHOULD</a:t>
            </a:r>
            <a:endParaRPr lang="en-US" dirty="0"/>
          </a:p>
          <a:p>
            <a:pPr lvl="1">
              <a:buFontTx/>
              <a:buChar char="-"/>
            </a:pPr>
            <a:r>
              <a:rPr lang="de-DE" dirty="0"/>
              <a:t>Sound (</a:t>
            </a:r>
            <a:r>
              <a:rPr lang="de-DE" dirty="0" err="1"/>
              <a:t>fmod</a:t>
            </a:r>
            <a:r>
              <a:rPr lang="de-DE" dirty="0"/>
              <a:t>)</a:t>
            </a:r>
          </a:p>
          <a:p>
            <a:pPr lvl="1">
              <a:buFontTx/>
              <a:buChar char="-"/>
            </a:pPr>
            <a:r>
              <a:rPr lang="de-DE" dirty="0" err="1"/>
              <a:t>Shader</a:t>
            </a:r>
            <a:r>
              <a:rPr lang="de-DE" dirty="0"/>
              <a:t> &amp; </a:t>
            </a:r>
            <a:r>
              <a:rPr lang="de-DE" dirty="0" err="1"/>
              <a:t>Postprocessing</a:t>
            </a:r>
            <a:r>
              <a:rPr lang="de-DE" dirty="0"/>
              <a:t> (</a:t>
            </a:r>
            <a:r>
              <a:rPr lang="de-DE" dirty="0" err="1"/>
              <a:t>osg</a:t>
            </a:r>
            <a:r>
              <a:rPr lang="de-DE" dirty="0"/>
              <a:t>::PPU)</a:t>
            </a:r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MUST</a:t>
            </a:r>
            <a:endParaRPr lang="de-DE" b="1" dirty="0"/>
          </a:p>
          <a:p>
            <a:pPr lvl="1">
              <a:buFontTx/>
              <a:buChar char="-"/>
            </a:pPr>
            <a:r>
              <a:rPr lang="de-DE" dirty="0"/>
              <a:t>Asteroidenfeld &amp; </a:t>
            </a:r>
            <a:r>
              <a:rPr lang="de-DE" dirty="0" smtClean="0"/>
              <a:t>Ziel </a:t>
            </a:r>
            <a:endParaRPr lang="de-DE" dirty="0"/>
          </a:p>
          <a:p>
            <a:pPr lvl="1">
              <a:buFontTx/>
              <a:buChar char="-"/>
            </a:pPr>
            <a:r>
              <a:rPr lang="de-DE" dirty="0" smtClean="0"/>
              <a:t>(</a:t>
            </a:r>
            <a:r>
              <a:rPr lang="de-DE" dirty="0"/>
              <a:t>Szenengraph OSG)</a:t>
            </a:r>
          </a:p>
          <a:p>
            <a:pPr lvl="1">
              <a:buFontTx/>
              <a:buChar char="-"/>
            </a:pPr>
            <a:r>
              <a:rPr lang="de-DE" dirty="0"/>
              <a:t>Raumschiffsteuerung &amp; UI (</a:t>
            </a:r>
            <a:r>
              <a:rPr lang="de-DE" dirty="0" err="1"/>
              <a:t>cegui</a:t>
            </a:r>
            <a:r>
              <a:rPr lang="de-DE" dirty="0"/>
              <a:t>)</a:t>
            </a:r>
          </a:p>
          <a:p>
            <a:pPr lvl="1">
              <a:buFontTx/>
              <a:buChar char="-"/>
            </a:pPr>
            <a:r>
              <a:rPr lang="de-DE" dirty="0" smtClean="0"/>
              <a:t>!!! LAN-Modus </a:t>
            </a:r>
            <a:r>
              <a:rPr lang="de-DE" dirty="0"/>
              <a:t>(</a:t>
            </a:r>
            <a:r>
              <a:rPr lang="de-DE" dirty="0" err="1" smtClean="0"/>
              <a:t>asio</a:t>
            </a:r>
            <a:r>
              <a:rPr lang="de-DE" dirty="0" smtClean="0"/>
              <a:t>)</a:t>
            </a:r>
          </a:p>
          <a:p>
            <a:pPr lvl="1">
              <a:buFontTx/>
              <a:buChar char="-"/>
            </a:pPr>
            <a:endParaRPr lang="de-DE" dirty="0" smtClean="0"/>
          </a:p>
          <a:p>
            <a:pPr marL="0" lvl="1" indent="0">
              <a:buNone/>
            </a:pP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2977716" y="2968063"/>
            <a:ext cx="83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B050"/>
                </a:solidFill>
                <a:sym typeface="Wingdings" panose="05000000000000000000" pitchFamily="2" charset="2"/>
              </a:rPr>
              <a:t>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581275" y="3282353"/>
            <a:ext cx="83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B050"/>
                </a:solidFill>
                <a:sym typeface="Wingdings" panose="05000000000000000000" pitchFamily="2" charset="2"/>
              </a:rPr>
              <a:t>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4048123" y="3604309"/>
            <a:ext cx="83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mtClean="0">
                <a:solidFill>
                  <a:srgbClr val="00B050"/>
                </a:solidFill>
                <a:sym typeface="Wingdings" panose="05000000000000000000" pitchFamily="2" charset="2"/>
              </a:rPr>
              <a:t></a:t>
            </a:r>
            <a:endParaRPr lang="en-US" sz="3600">
              <a:solidFill>
                <a:srgbClr val="00B050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2621682" y="3955387"/>
            <a:ext cx="83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00B050"/>
                </a:solidFill>
                <a:sym typeface="Wingdings" panose="05000000000000000000" pitchFamily="2" charset="2"/>
              </a:rPr>
              <a:t></a:t>
            </a:r>
            <a:endParaRPr lang="en-US" sz="3600" dirty="0">
              <a:solidFill>
                <a:srgbClr val="00B050"/>
              </a:solidFill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4248150" y="2019086"/>
            <a:ext cx="83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mtClean="0">
                <a:solidFill>
                  <a:schemeClr val="accent3">
                    <a:lumMod val="75000"/>
                  </a:schemeClr>
                </a:solidFill>
                <a:sym typeface="Wingdings" panose="05000000000000000000" pitchFamily="2" charset="2"/>
              </a:rPr>
              <a:t></a:t>
            </a:r>
            <a:endParaRPr lang="en-US" sz="360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7173912" y="828233"/>
            <a:ext cx="83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mtClean="0">
                <a:solidFill>
                  <a:srgbClr val="FF0000"/>
                </a:solidFill>
                <a:sym typeface="Wingdings" panose="05000000000000000000" pitchFamily="2" charset="2"/>
              </a:rPr>
              <a:t></a:t>
            </a:r>
            <a:endParaRPr lang="en-US" sz="3600">
              <a:solidFill>
                <a:srgbClr val="FF0000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1962150" y="1695920"/>
            <a:ext cx="83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3">
                    <a:lumMod val="75000"/>
                  </a:schemeClr>
                </a:solidFill>
                <a:sym typeface="Wingdings" panose="05000000000000000000" pitchFamily="2" charset="2"/>
              </a:rPr>
              <a:t></a:t>
            </a:r>
            <a:endParaRPr lang="en-US" sz="36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37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Der </a:t>
            </a:r>
            <a:r>
              <a:rPr lang="en-US" sz="3600" dirty="0" err="1" smtClean="0"/>
              <a:t>Prozess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>
              <a:buNone/>
            </a:pP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b="1" dirty="0" smtClean="0"/>
              <a:t>Beobachtet</a:t>
            </a:r>
            <a:r>
              <a:rPr lang="de-DE" dirty="0" smtClean="0"/>
              <a:t>: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Ungleichgewicht im Knowhow = Herausforderung </a:t>
            </a:r>
          </a:p>
          <a:p>
            <a:pPr marL="285750" indent="-285750">
              <a:buFontTx/>
              <a:buChar char="-"/>
            </a:pP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b="1" dirty="0" smtClean="0"/>
              <a:t>Gelernt: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Klare Zielvorstellung sehr wichtig</a:t>
            </a:r>
            <a:endParaRPr lang="de-DE" dirty="0" smtClean="0"/>
          </a:p>
          <a:p>
            <a:pPr marL="644525" lvl="1" indent="-285750">
              <a:buFontTx/>
              <a:buChar char="-"/>
            </a:pPr>
            <a:r>
              <a:rPr lang="de-DE" dirty="0" smtClean="0"/>
              <a:t>Realistische und konkrete Feature </a:t>
            </a:r>
            <a:r>
              <a:rPr lang="de-DE" dirty="0"/>
              <a:t>P</a:t>
            </a:r>
            <a:r>
              <a:rPr lang="de-DE" dirty="0" smtClean="0"/>
              <a:t>lanung wichtig</a:t>
            </a:r>
          </a:p>
          <a:p>
            <a:pPr marL="644525" lvl="1" indent="-285750">
              <a:buFontTx/>
              <a:buChar char="-"/>
            </a:pPr>
            <a:endParaRPr lang="de-DE" dirty="0"/>
          </a:p>
          <a:p>
            <a:pPr marL="644525" lvl="1" indent="-285750">
              <a:buFontTx/>
              <a:buChar char="-"/>
            </a:pPr>
            <a:r>
              <a:rPr lang="de-DE" dirty="0" smtClean="0"/>
              <a:t>Man kann immer noch mehr gute Ideen haben</a:t>
            </a:r>
            <a:endParaRPr lang="de-DE" dirty="0" smtClean="0"/>
          </a:p>
          <a:p>
            <a:pPr>
              <a:buNone/>
            </a:pPr>
            <a:endParaRPr lang="de-DE" b="1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813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sym typeface="Wingdings" panose="05000000000000000000" pitchFamily="2" charset="2"/>
              </a:rPr>
              <a:t> 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>
              <a:buNone/>
            </a:pPr>
            <a:endParaRPr lang="en-US" sz="3600" dirty="0" smtClean="0">
              <a:sym typeface="Wingdings" panose="05000000000000000000" pitchFamily="2" charset="2"/>
            </a:endParaRPr>
          </a:p>
          <a:p>
            <a:pPr>
              <a:buNone/>
            </a:pPr>
            <a:endParaRPr lang="en-US" sz="3600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 smtClean="0"/>
              <a:t>25</a:t>
            </a:r>
            <a:r>
              <a:rPr lang="de-DE" dirty="0" smtClean="0"/>
              <a:t>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9" name="Textfeld 8"/>
          <p:cNvSpPr txBox="1"/>
          <p:nvPr/>
        </p:nvSpPr>
        <p:spPr>
          <a:xfrm>
            <a:off x="2940413" y="-752683"/>
            <a:ext cx="3010761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9600" b="1" dirty="0" smtClean="0">
                <a:solidFill>
                  <a:schemeClr val="accent4">
                    <a:lumMod val="75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?</a:t>
            </a:r>
            <a:endParaRPr lang="de-DE" sz="39600" b="1" dirty="0">
              <a:solidFill>
                <a:schemeClr val="accent4">
                  <a:lumMod val="75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200098">
            <a:off x="3853588" y="3150966"/>
            <a:ext cx="1412866" cy="146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2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/>
              <a:t>“</a:t>
            </a:r>
            <a:r>
              <a:rPr lang="de-DE" sz="3600" dirty="0" err="1" smtClean="0"/>
              <a:t>Futurella</a:t>
            </a:r>
            <a:r>
              <a:rPr lang="de-DE" sz="3600" dirty="0" smtClean="0"/>
              <a:t>” </a:t>
            </a:r>
            <a:r>
              <a:rPr lang="de-DE" sz="1600" dirty="0" smtClean="0"/>
              <a:t>Spielprinzip &amp; Demo</a:t>
            </a:r>
            <a:endParaRPr lang="de-DE" sz="16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13314" name="Picture 2" descr="http://scr.wfcdn.de/8107/LG-EA93-219-Monitor-1352380091-0-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188329"/>
            <a:ext cx="2338388" cy="155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scr.wfcdn.de/8107/LG-EA93-219-Monitor-1352380091-0-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679747" y="2640155"/>
            <a:ext cx="2641309" cy="176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http://www.gansingen.schuelerzeitung.ch/uploads/pics/Phoeb.jp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161624">
            <a:off x="7249822" y="2721726"/>
            <a:ext cx="1879309" cy="1409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://www.gansingen.schuelerzeitung.ch/uploads/pics/Phoeb.jp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33043" flipH="1">
            <a:off x="825418" y="3333230"/>
            <a:ext cx="1440645" cy="1080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6"/>
          <a:srcRect b="12498"/>
          <a:stretch/>
        </p:blipFill>
        <p:spPr>
          <a:xfrm>
            <a:off x="2660389" y="1028119"/>
            <a:ext cx="4267201" cy="36010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Ellipse 9"/>
          <p:cNvSpPr/>
          <p:nvPr/>
        </p:nvSpPr>
        <p:spPr>
          <a:xfrm>
            <a:off x="4412990" y="2074891"/>
            <a:ext cx="380999" cy="373135"/>
          </a:xfrm>
          <a:prstGeom prst="ellips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Freihandform 11"/>
          <p:cNvSpPr/>
          <p:nvPr/>
        </p:nvSpPr>
        <p:spPr>
          <a:xfrm>
            <a:off x="1981200" y="2085220"/>
            <a:ext cx="2560308" cy="1421496"/>
          </a:xfrm>
          <a:custGeom>
            <a:avLst/>
            <a:gdLst>
              <a:gd name="connsiteX0" fmla="*/ 0 w 2495550"/>
              <a:gd name="connsiteY0" fmla="*/ 992120 h 992120"/>
              <a:gd name="connsiteX1" fmla="*/ 1019175 w 2495550"/>
              <a:gd name="connsiteY1" fmla="*/ 39620 h 992120"/>
              <a:gd name="connsiteX2" fmla="*/ 2495550 w 2495550"/>
              <a:gd name="connsiteY2" fmla="*/ 182495 h 992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95550" h="992120">
                <a:moveTo>
                  <a:pt x="0" y="992120"/>
                </a:moveTo>
                <a:cubicBezTo>
                  <a:pt x="301625" y="583338"/>
                  <a:pt x="603250" y="174557"/>
                  <a:pt x="1019175" y="39620"/>
                </a:cubicBezTo>
                <a:cubicBezTo>
                  <a:pt x="1435100" y="-95318"/>
                  <a:pt x="2363788" y="155507"/>
                  <a:pt x="2495550" y="182495"/>
                </a:cubicBezTo>
              </a:path>
            </a:pathLst>
          </a:custGeom>
          <a:ln w="57150"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Freihandform 12"/>
          <p:cNvSpPr/>
          <p:nvPr/>
        </p:nvSpPr>
        <p:spPr>
          <a:xfrm>
            <a:off x="4679690" y="2242002"/>
            <a:ext cx="2857500" cy="763152"/>
          </a:xfrm>
          <a:custGeom>
            <a:avLst/>
            <a:gdLst>
              <a:gd name="connsiteX0" fmla="*/ 2857500 w 2857500"/>
              <a:gd name="connsiteY0" fmla="*/ 763152 h 763152"/>
              <a:gd name="connsiteX1" fmla="*/ 1743075 w 2857500"/>
              <a:gd name="connsiteY1" fmla="*/ 48777 h 763152"/>
              <a:gd name="connsiteX2" fmla="*/ 0 w 2857500"/>
              <a:gd name="connsiteY2" fmla="*/ 20202 h 763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57500" h="763152">
                <a:moveTo>
                  <a:pt x="2857500" y="763152"/>
                </a:moveTo>
                <a:cubicBezTo>
                  <a:pt x="2538412" y="467877"/>
                  <a:pt x="2219325" y="172602"/>
                  <a:pt x="1743075" y="48777"/>
                </a:cubicBezTo>
                <a:cubicBezTo>
                  <a:pt x="1266825" y="-75048"/>
                  <a:pt x="182562" y="83702"/>
                  <a:pt x="0" y="20202"/>
                </a:cubicBezTo>
              </a:path>
            </a:pathLst>
          </a:custGeom>
          <a:ln w="57150">
            <a:solidFill>
              <a:schemeClr val="accent3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Ellipse 13"/>
          <p:cNvSpPr/>
          <p:nvPr/>
        </p:nvSpPr>
        <p:spPr>
          <a:xfrm>
            <a:off x="3574790" y="3520591"/>
            <a:ext cx="228600" cy="217988"/>
          </a:xfrm>
          <a:prstGeom prst="ellipse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Ellipse 15"/>
          <p:cNvSpPr/>
          <p:nvPr/>
        </p:nvSpPr>
        <p:spPr>
          <a:xfrm>
            <a:off x="6070147" y="4180037"/>
            <a:ext cx="231295" cy="220990"/>
          </a:xfrm>
          <a:prstGeom prst="ellipse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18" name="Gerade Verbindung mit Pfeil 17"/>
          <p:cNvCxnSpPr>
            <a:stCxn id="10" idx="3"/>
            <a:endCxn id="14" idx="7"/>
          </p:cNvCxnSpPr>
          <p:nvPr/>
        </p:nvCxnSpPr>
        <p:spPr>
          <a:xfrm flipH="1">
            <a:off x="3769912" y="2393382"/>
            <a:ext cx="698874" cy="1159133"/>
          </a:xfrm>
          <a:prstGeom prst="straightConnector1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  <a:prstDash val="sysDot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stCxn id="14" idx="5"/>
            <a:endCxn id="16" idx="2"/>
          </p:cNvCxnSpPr>
          <p:nvPr/>
        </p:nvCxnSpPr>
        <p:spPr>
          <a:xfrm>
            <a:off x="3769912" y="3706655"/>
            <a:ext cx="2300235" cy="583877"/>
          </a:xfrm>
          <a:prstGeom prst="straightConnector1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  <a:prstDash val="sysDot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3" name="Textfeld 22"/>
          <p:cNvSpPr txBox="1"/>
          <p:nvPr/>
        </p:nvSpPr>
        <p:spPr>
          <a:xfrm>
            <a:off x="179388" y="1123950"/>
            <a:ext cx="2451257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3000"/>
              </a:lnSpc>
              <a:buFontTx/>
              <a:buChar char="-"/>
            </a:pPr>
            <a:r>
              <a:rPr lang="de-DE" dirty="0" smtClean="0"/>
              <a:t>Raumschiffe</a:t>
            </a:r>
          </a:p>
          <a:p>
            <a:pPr marL="285750" indent="-285750">
              <a:lnSpc>
                <a:spcPts val="3000"/>
              </a:lnSpc>
              <a:buFontTx/>
              <a:buChar char="-"/>
            </a:pPr>
            <a:r>
              <a:rPr lang="de-DE" dirty="0" smtClean="0"/>
              <a:t>Asteroiden</a:t>
            </a:r>
          </a:p>
          <a:p>
            <a:pPr marL="285750" indent="-285750">
              <a:lnSpc>
                <a:spcPts val="3000"/>
              </a:lnSpc>
              <a:buFontTx/>
              <a:buChar char="-"/>
            </a:pPr>
            <a:r>
              <a:rPr lang="de-DE" dirty="0" smtClean="0"/>
              <a:t>Zielplaneten</a:t>
            </a:r>
          </a:p>
          <a:p>
            <a:pPr marL="285750" indent="-285750">
              <a:lnSpc>
                <a:spcPts val="3000"/>
              </a:lnSpc>
              <a:buFontTx/>
              <a:buChar char="-"/>
            </a:pPr>
            <a:r>
              <a:rPr lang="de-DE" sz="2000" b="1" dirty="0" smtClean="0"/>
              <a:t>LAN</a:t>
            </a:r>
            <a:r>
              <a:rPr lang="de-DE" dirty="0" smtClean="0"/>
              <a:t> Multiplayer Wettrennen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811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smtClean="0"/>
              <a:t>Features</a:t>
            </a:r>
            <a:endParaRPr lang="en-US" sz="360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Szenengraph mit </a:t>
            </a:r>
            <a:r>
              <a:rPr lang="de-DE" b="1" dirty="0" smtClean="0">
                <a:sym typeface="Wingdings" panose="05000000000000000000" pitchFamily="2" charset="2"/>
              </a:rPr>
              <a:t>OSG</a:t>
            </a: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UI mit </a:t>
            </a:r>
            <a:r>
              <a:rPr lang="de-DE" b="1" dirty="0" err="1" smtClean="0"/>
              <a:t>cegui</a:t>
            </a:r>
            <a:endParaRPr lang="de-DE" b="1" dirty="0" smtClean="0"/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Hintergrundsound mit </a:t>
            </a:r>
            <a:r>
              <a:rPr lang="de-DE" b="1" dirty="0" err="1" smtClean="0">
                <a:sym typeface="Wingdings" panose="05000000000000000000" pitchFamily="2" charset="2"/>
              </a:rPr>
              <a:t>fmod</a:t>
            </a:r>
            <a:endParaRPr lang="de-DE" b="1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Netzwerk mit </a:t>
            </a:r>
            <a:r>
              <a:rPr lang="de-DE" b="1" dirty="0" err="1" smtClean="0">
                <a:sym typeface="Wingdings" panose="05000000000000000000" pitchFamily="2" charset="2"/>
              </a:rPr>
              <a:t>Boost.Asio</a:t>
            </a:r>
            <a:endParaRPr lang="de-DE" b="1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Physik mit </a:t>
            </a:r>
            <a:r>
              <a:rPr lang="de-DE" b="1" dirty="0" smtClean="0">
                <a:sym typeface="Wingdings" panose="05000000000000000000" pitchFamily="2" charset="2"/>
              </a:rPr>
              <a:t>Bullet</a:t>
            </a: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Planeten Geometrie mit </a:t>
            </a:r>
            <a:r>
              <a:rPr lang="de-DE" dirty="0" err="1" smtClean="0"/>
              <a:t>Tesselation-Shader</a:t>
            </a: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Entfernte Objekte + </a:t>
            </a:r>
            <a:r>
              <a:rPr lang="de-DE" dirty="0" err="1" smtClean="0">
                <a:sym typeface="Wingdings" panose="05000000000000000000" pitchFamily="2" charset="2"/>
              </a:rPr>
              <a:t>Skybox</a:t>
            </a:r>
            <a:r>
              <a:rPr lang="de-DE" dirty="0" smtClean="0">
                <a:sym typeface="Wingdings" panose="05000000000000000000" pitchFamily="2" charset="2"/>
              </a:rPr>
              <a:t> =&gt; </a:t>
            </a:r>
            <a:r>
              <a:rPr lang="de-DE" dirty="0" err="1" smtClean="0">
                <a:sym typeface="Wingdings" panose="05000000000000000000" pitchFamily="2" charset="2"/>
              </a:rPr>
              <a:t>Cubemap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Globales Licht als Light-</a:t>
            </a:r>
            <a:r>
              <a:rPr lang="de-DE" dirty="0" err="1" smtClean="0">
                <a:sym typeface="Wingdings" panose="05000000000000000000" pitchFamily="2" charset="2"/>
              </a:rPr>
              <a:t>Cubemap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err="1" smtClean="0">
                <a:sym typeface="Wingdings" panose="05000000000000000000" pitchFamily="2" charset="2"/>
              </a:rPr>
              <a:t>Deferred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Shading</a:t>
            </a:r>
            <a:endParaRPr lang="de-DE" dirty="0" smtClean="0">
              <a:sym typeface="Wingdings" panose="05000000000000000000" pitchFamily="2" charset="2"/>
            </a:endParaRPr>
          </a:p>
          <a:p>
            <a:pPr marL="285750" indent="-285750">
              <a:buFontTx/>
              <a:buChar char="-"/>
            </a:pP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014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/>
              <a:t>UI mit </a:t>
            </a:r>
            <a:r>
              <a:rPr lang="de-DE" sz="3600" dirty="0" err="1" smtClean="0"/>
              <a:t>cegui</a:t>
            </a:r>
            <a:endParaRPr lang="de-DE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/>
              <a:t>-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CeguiDrawable</a:t>
            </a:r>
            <a:r>
              <a:rPr lang="de-DE" dirty="0" smtClean="0"/>
              <a:t> : </a:t>
            </a:r>
            <a:r>
              <a:rPr lang="de-DE" dirty="0" err="1" smtClean="0"/>
              <a:t>public</a:t>
            </a:r>
            <a:r>
              <a:rPr lang="de-DE" dirty="0" smtClean="0"/>
              <a:t> </a:t>
            </a:r>
            <a:r>
              <a:rPr lang="de-DE" dirty="0" err="1" smtClean="0"/>
              <a:t>osg</a:t>
            </a:r>
            <a:r>
              <a:rPr lang="de-DE" dirty="0" smtClean="0"/>
              <a:t>::</a:t>
            </a:r>
            <a:r>
              <a:rPr lang="de-DE" dirty="0" err="1" smtClean="0"/>
              <a:t>Drawable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- </a:t>
            </a:r>
            <a:r>
              <a:rPr lang="de-DE" dirty="0" err="1" smtClean="0"/>
              <a:t>CeguiDrawable</a:t>
            </a:r>
            <a:r>
              <a:rPr lang="de-DE" dirty="0" smtClean="0"/>
              <a:t>::</a:t>
            </a:r>
            <a:r>
              <a:rPr lang="de-DE" dirty="0" err="1" smtClean="0"/>
              <a:t>passEvent</a:t>
            </a:r>
            <a:r>
              <a:rPr lang="de-DE" dirty="0" smtClean="0"/>
              <a:t>(…)</a:t>
            </a:r>
          </a:p>
          <a:p>
            <a:pPr marL="285750" indent="-285750">
              <a:buFontTx/>
              <a:buChar char="-"/>
            </a:pP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- Wir benutzen </a:t>
            </a:r>
            <a:r>
              <a:rPr lang="de-DE" dirty="0" err="1" smtClean="0"/>
              <a:t>cegui</a:t>
            </a:r>
            <a:r>
              <a:rPr lang="de-DE" dirty="0" smtClean="0"/>
              <a:t> für:</a:t>
            </a:r>
          </a:p>
          <a:p>
            <a:pPr marL="644525" lvl="1" indent="-285750">
              <a:buFontTx/>
              <a:buChar char="-"/>
            </a:pPr>
            <a:r>
              <a:rPr lang="de-DE" dirty="0"/>
              <a:t>K</a:t>
            </a:r>
            <a:r>
              <a:rPr lang="de-DE" dirty="0" smtClean="0"/>
              <a:t>onsole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( Menus )</a:t>
            </a:r>
          </a:p>
          <a:p>
            <a:pPr>
              <a:buNone/>
            </a:pPr>
            <a:endParaRPr lang="de-DE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4</a:t>
            </a:fld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2728811"/>
            <a:ext cx="2285714" cy="1625397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2743200" y="4354208"/>
            <a:ext cx="1893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 smtClean="0"/>
              <a:t>Noch nicht implementiert,</a:t>
            </a:r>
          </a:p>
          <a:p>
            <a:r>
              <a:rPr lang="de-DE" sz="1000" i="1" dirty="0" smtClean="0"/>
              <a:t>Grafiken existieren bereits</a:t>
            </a:r>
            <a:endParaRPr lang="de-DE" sz="1000" i="1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2442" y="1496709"/>
            <a:ext cx="3695700" cy="285750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5352442" y="4354208"/>
            <a:ext cx="35878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i="1" dirty="0" smtClean="0"/>
              <a:t>U.a. um Server zu erstellen und Servern beizutreten</a:t>
            </a:r>
            <a:endParaRPr lang="de-DE" sz="1000" i="1" dirty="0"/>
          </a:p>
        </p:txBody>
      </p:sp>
    </p:spTree>
    <p:extLst>
      <p:ext uri="{BB962C8B-B14F-4D97-AF65-F5344CB8AC3E}">
        <p14:creationId xmlns:p14="http://schemas.microsoft.com/office/powerpoint/2010/main" val="5905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>
                <a:sym typeface="Wingdings" panose="05000000000000000000" pitchFamily="2" charset="2"/>
              </a:rPr>
              <a:t>Netzwerk mit </a:t>
            </a:r>
            <a:r>
              <a:rPr lang="de-DE" sz="3600" dirty="0" err="1" smtClean="0">
                <a:sym typeface="Wingdings" panose="05000000000000000000" pitchFamily="2" charset="2"/>
              </a:rPr>
              <a:t>Boost.Asio</a:t>
            </a:r>
            <a:endParaRPr lang="de-DE" sz="3600" dirty="0">
              <a:sym typeface="Wingdings" panose="05000000000000000000" pitchFamily="2" charset="2"/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962150"/>
            <a:ext cx="51054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6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/>
              <a:t>Server - Client Architektur</a:t>
            </a:r>
            <a:endParaRPr lang="de-DE" sz="36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524" y="666751"/>
            <a:ext cx="6209524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2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Server - Client </a:t>
            </a:r>
            <a:r>
              <a:rPr lang="de-DE" sz="3600" dirty="0" smtClean="0"/>
              <a:t>Architektur</a:t>
            </a:r>
            <a:endParaRPr lang="de-DE" sz="36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7</a:t>
            </a:fld>
            <a:endParaRPr lang="de-DE"/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9991039"/>
              </p:ext>
            </p:extLst>
          </p:nvPr>
        </p:nvGraphicFramePr>
        <p:xfrm>
          <a:off x="159932" y="1435146"/>
          <a:ext cx="8807350" cy="3194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3675"/>
                <a:gridCol w="4403675"/>
              </a:tblGrid>
              <a:tr h="332227">
                <a:tc>
                  <a:txBody>
                    <a:bodyPr/>
                    <a:lstStyle/>
                    <a:p>
                      <a:pPr algn="ctr"/>
                      <a:r>
                        <a:rPr lang="de-DE" noProof="0" dirty="0" err="1" smtClean="0"/>
                        <a:t>GameInstanceServer</a:t>
                      </a:r>
                      <a:endParaRPr lang="de-DE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noProof="0" dirty="0" err="1" smtClean="0"/>
                        <a:t>GameInstanceClient</a:t>
                      </a:r>
                      <a:endParaRPr lang="de-DE" noProof="0" dirty="0"/>
                    </a:p>
                  </a:txBody>
                  <a:tcPr/>
                </a:tc>
              </a:tr>
              <a:tr h="2828244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noProof="0" dirty="0" smtClean="0"/>
                        <a:t>Physik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noProof="0" dirty="0" smtClean="0"/>
                        <a:t>Welten</a:t>
                      </a:r>
                      <a:r>
                        <a:rPr lang="de-DE" baseline="0" noProof="0" dirty="0" smtClean="0"/>
                        <a:t>g</a:t>
                      </a:r>
                      <a:r>
                        <a:rPr lang="de-DE" noProof="0" dirty="0" smtClean="0"/>
                        <a:t>enerierung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noProof="0" dirty="0" smtClean="0"/>
                        <a:t>Game Logik</a:t>
                      </a:r>
                    </a:p>
                    <a:p>
                      <a:pPr marL="742950" lvl="1" indent="-285750">
                        <a:buFontTx/>
                        <a:buChar char="-"/>
                      </a:pPr>
                      <a:r>
                        <a:rPr lang="de-DE" noProof="0" dirty="0" smtClean="0"/>
                        <a:t>Punktestand</a:t>
                      </a:r>
                    </a:p>
                    <a:p>
                      <a:pPr marL="742950" lvl="1" indent="-285750">
                        <a:buFontTx/>
                        <a:buChar char="-"/>
                      </a:pPr>
                      <a:r>
                        <a:rPr lang="de-DE" noProof="0" dirty="0" smtClean="0"/>
                        <a:t>Zielposition</a:t>
                      </a:r>
                      <a:endParaRPr lang="de-DE" baseline="0" noProof="0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endParaRPr lang="de-DE" baseline="0" noProof="0" dirty="0" smtClean="0"/>
                    </a:p>
                    <a:p>
                      <a:pPr marL="285750" indent="-285750">
                        <a:buFontTx/>
                        <a:buChar char="-"/>
                      </a:pPr>
                      <a:endParaRPr lang="de-DE" noProof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baseline="0" noProof="0" dirty="0" smtClean="0"/>
                        <a:t>Rendering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baseline="0" noProof="0" dirty="0" smtClean="0"/>
                        <a:t>User Input 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de-DE" noProof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echteck 11"/>
          <p:cNvSpPr/>
          <p:nvPr/>
        </p:nvSpPr>
        <p:spPr>
          <a:xfrm>
            <a:off x="6852679" y="2842488"/>
            <a:ext cx="1524000" cy="1447800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 smtClean="0"/>
              <a:t>Bild</a:t>
            </a:r>
            <a:r>
              <a:rPr lang="en-US"/>
              <a:t> </a:t>
            </a:r>
            <a:r>
              <a:rPr lang="en-US" err="1" smtClean="0"/>
              <a:t>vom</a:t>
            </a:r>
            <a:r>
              <a:rPr lang="en-US" smtClean="0"/>
              <a:t> Rendering</a:t>
            </a:r>
            <a:endParaRPr lang="en-US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5003" y="1932042"/>
            <a:ext cx="2419351" cy="2501829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815" y="3133000"/>
            <a:ext cx="1276350" cy="8667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734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/>
              <a:t>Physik mit Bullet</a:t>
            </a:r>
            <a:endParaRPr lang="de-DE" sz="36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7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1657350"/>
            <a:ext cx="8659813" cy="31103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/>
              <a:t>Zur Kollisionsbehandlung von 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Raumschiff – Planet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Raumschiff – Raumschiff</a:t>
            </a:r>
          </a:p>
          <a:p>
            <a:pPr marL="644525" lvl="1" indent="-285750">
              <a:buFontTx/>
              <a:buChar char="-"/>
            </a:pP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Approximation der Planeten als Kugeln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Sichtbare und “spürbare” Ungenauigkeiten bei Kollisionen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smtClean="0"/>
              <a:t>Physikberechnungen nur auf dem Server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Einfacher</a:t>
            </a:r>
          </a:p>
          <a:p>
            <a:pPr marL="644525" lvl="1" indent="-285750">
              <a:buFontTx/>
              <a:buChar char="-"/>
            </a:pPr>
            <a:r>
              <a:rPr lang="de-DE" dirty="0" smtClean="0"/>
              <a:t>Lineare Bewegungsinterpolation auf Clientseite könnte ergänzt werden</a:t>
            </a:r>
          </a:p>
          <a:p>
            <a:pPr marL="285750" indent="-2857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8104" y="1033462"/>
            <a:ext cx="3076575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20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600" dirty="0" smtClean="0"/>
              <a:t>Planeten Rendering </a:t>
            </a:r>
            <a:r>
              <a:rPr lang="de-DE" sz="1800" dirty="0" err="1" smtClean="0"/>
              <a:t>Tesselation</a:t>
            </a:r>
            <a:endParaRPr lang="de-DE" sz="18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Ausgangsgeometrie: </a:t>
            </a:r>
            <a:r>
              <a:rPr lang="de-DE" b="1" dirty="0" smtClean="0"/>
              <a:t>Oktaeder</a:t>
            </a:r>
            <a:endParaRPr lang="de-DE" dirty="0" smtClean="0"/>
          </a:p>
          <a:p>
            <a:pPr marL="644525" lvl="1" indent="-285750">
              <a:buFontTx/>
              <a:buChar char="-"/>
            </a:pPr>
            <a:r>
              <a:rPr lang="de-DE" sz="1400" dirty="0" err="1" smtClean="0"/>
              <a:t>Tesselationslevel</a:t>
            </a:r>
            <a:r>
              <a:rPr lang="de-DE" sz="1400" dirty="0" smtClean="0"/>
              <a:t> bestimmen</a:t>
            </a:r>
          </a:p>
          <a:p>
            <a:pPr marL="644525" lvl="1" indent="-285750">
              <a:buFontTx/>
              <a:buChar char="-"/>
            </a:pPr>
            <a:r>
              <a:rPr lang="de-DE" sz="1400" dirty="0" smtClean="0"/>
              <a:t>Dreiecke unterteilen</a:t>
            </a:r>
          </a:p>
          <a:p>
            <a:pPr marL="644525" lvl="1" indent="-285750">
              <a:buFontTx/>
              <a:buChar char="-"/>
            </a:pPr>
            <a:r>
              <a:rPr lang="de-DE" sz="1400" dirty="0" smtClean="0"/>
              <a:t>Zur Kugeloberfläche extrapolieren</a:t>
            </a:r>
          </a:p>
          <a:p>
            <a:pPr marL="644525" lvl="1" indent="-285750">
              <a:buFontTx/>
              <a:buChar char="-"/>
            </a:pPr>
            <a:r>
              <a:rPr lang="de-DE" sz="1400" dirty="0" smtClean="0"/>
              <a:t>Abstand zum Mittelpunkt modifizieren (</a:t>
            </a:r>
            <a:r>
              <a:rPr lang="de-DE" sz="1400" dirty="0" err="1" smtClean="0"/>
              <a:t>Heightmap</a:t>
            </a:r>
            <a:r>
              <a:rPr lang="de-DE" sz="1400" dirty="0" smtClean="0"/>
              <a:t>)</a:t>
            </a:r>
            <a:endParaRPr lang="de-DE" sz="1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dirty="0"/>
              <a:t>25.03.2014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PAVEL BELSKIY, FELIX NIEMEYER, GAME PROGRAMMING  WISE 2013 / 2014</a:t>
            </a:r>
          </a:p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14338" name="Picture 2" descr="http://upload.wikimedia.org/wikipedia/commons/thumb/0/07/Octahedron.svg/500px-Octahedro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7292" y="360566"/>
            <a:ext cx="2705999" cy="267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3057627"/>
            <a:ext cx="2438400" cy="126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15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pi_ppt_master_16_9">
  <a:themeElements>
    <a:clrScheme name="HPI">
      <a:dk1>
        <a:sysClr val="windowText" lastClr="000000"/>
      </a:dk1>
      <a:lt1>
        <a:sysClr val="window" lastClr="FFFFFF"/>
      </a:lt1>
      <a:dk2>
        <a:srgbClr val="5A6065"/>
      </a:dk2>
      <a:lt2>
        <a:srgbClr val="868D91"/>
      </a:lt2>
      <a:accent1>
        <a:srgbClr val="B1063A"/>
      </a:accent1>
      <a:accent2>
        <a:srgbClr val="DD6108"/>
      </a:accent2>
      <a:accent3>
        <a:srgbClr val="F6A800"/>
      </a:accent3>
      <a:accent4>
        <a:srgbClr val="007A9E"/>
      </a:accent4>
      <a:accent5>
        <a:srgbClr val="5A6065"/>
      </a:accent5>
      <a:accent6>
        <a:srgbClr val="868D91"/>
      </a:accent6>
      <a:hlink>
        <a:srgbClr val="007A9E"/>
      </a:hlink>
      <a:folHlink>
        <a:srgbClr val="C0C4C8"/>
      </a:folHlink>
    </a:clrScheme>
    <a:fontScheme name="Ganymed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D610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hpi_ppt_master_16_9</Template>
  <TotalTime>0</TotalTime>
  <Words>656</Words>
  <Application>Microsoft Office PowerPoint</Application>
  <PresentationFormat>Bildschirmpräsentation (16:9)</PresentationFormat>
  <Paragraphs>178</Paragraphs>
  <Slides>17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4" baseType="lpstr">
      <vt:lpstr>Arial Unicode MS</vt:lpstr>
      <vt:lpstr>Arial</vt:lpstr>
      <vt:lpstr>Calibri</vt:lpstr>
      <vt:lpstr>Verdana</vt:lpstr>
      <vt:lpstr>Wingdings</vt:lpstr>
      <vt:lpstr>hpi_ppt_master_16_9</vt:lpstr>
      <vt:lpstr>Image</vt:lpstr>
      <vt:lpstr>Gameprogramming WS2013/14 „Futurella“ von Pavel Belskiy und Felix Niemeyer Betreuer: Stefan Buschmann </vt:lpstr>
      <vt:lpstr>“Futurella” Spielprinzip &amp; Demo</vt:lpstr>
      <vt:lpstr>Features</vt:lpstr>
      <vt:lpstr>UI mit cegui</vt:lpstr>
      <vt:lpstr>Netzwerk mit Boost.Asio</vt:lpstr>
      <vt:lpstr>Server - Client Architektur</vt:lpstr>
      <vt:lpstr>Server - Client Architektur</vt:lpstr>
      <vt:lpstr>Physik mit Bullet</vt:lpstr>
      <vt:lpstr>Planeten Rendering Tesselation</vt:lpstr>
      <vt:lpstr>Planeten Rendering</vt:lpstr>
      <vt:lpstr>Planeten Rendering</vt:lpstr>
      <vt:lpstr>Beleuchtung mit Lightcubemap</vt:lpstr>
      <vt:lpstr>Deferred Shading</vt:lpstr>
      <vt:lpstr>Geometrie Management mit chunks</vt:lpstr>
      <vt:lpstr>Das wichtigste geschafft!  </vt:lpstr>
      <vt:lpstr>Der Prozess</vt:lpstr>
      <vt:lpstr>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Gameprogramming WS2013/14 „Futurella“ von Pavel Belskiy und Felix Niemeyer Betreuer: Stefan Buschmann</dc:title>
  <dc:creator>Felix</dc:creator>
  <cp:lastModifiedBy>Felix</cp:lastModifiedBy>
  <cp:revision>44</cp:revision>
  <dcterms:created xsi:type="dcterms:W3CDTF">2014-03-16T12:53:27Z</dcterms:created>
  <dcterms:modified xsi:type="dcterms:W3CDTF">2014-03-23T22:58:47Z</dcterms:modified>
</cp:coreProperties>
</file>

<file path=docProps/thumbnail.jpeg>
</file>